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8E5C8073-4A83-46EA-A37A-FD0C2E7377A9}"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C8073-4A83-46EA-A37A-FD0C2E7377A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C8073-4A83-46EA-A37A-FD0C2E7377A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C8073-4A83-46EA-A37A-FD0C2E7377A9}"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8E5C8073-4A83-46EA-A37A-FD0C2E7377A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C8073-4A83-46EA-A37A-FD0C2E7377A9}"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5C8073-4A83-46EA-A37A-FD0C2E7377A9}"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5C8073-4A83-46EA-A37A-FD0C2E7377A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5C8073-4A83-46EA-A37A-FD0C2E7377A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C8073-4A83-46EA-A37A-FD0C2E7377A9}"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8F52938-FD0B-49FE-8073-9A2E400D6B17}" type="datetimeFigureOut">
              <a:rPr lang="ru-RU" smtClean="0"/>
              <a:pPr/>
              <a:t>08.09.2016</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8E5C8073-4A83-46EA-A37A-FD0C2E7377A9}"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8F52938-FD0B-49FE-8073-9A2E400D6B17}" type="datetimeFigureOut">
              <a:rPr lang="ru-RU" smtClean="0"/>
              <a:pPr/>
              <a:t>08.09.2016</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E5C8073-4A83-46EA-A37A-FD0C2E7377A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081450" y="4857760"/>
            <a:ext cx="5062550" cy="2000240"/>
          </a:xfrm>
        </p:spPr>
        <p:txBody>
          <a:bodyPr>
            <a:normAutofit fontScale="92500" lnSpcReduction="20000"/>
          </a:bodyPr>
          <a:lstStyle/>
          <a:p>
            <a:r>
              <a:rPr lang="ru-RU" dirty="0" smtClean="0">
                <a:solidFill>
                  <a:schemeClr val="tx1"/>
                </a:solidFill>
              </a:rPr>
              <a:t>Корнева Алина</a:t>
            </a:r>
            <a:br>
              <a:rPr lang="ru-RU" dirty="0" smtClean="0">
                <a:solidFill>
                  <a:schemeClr val="tx1"/>
                </a:solidFill>
              </a:rPr>
            </a:br>
            <a:r>
              <a:rPr lang="ru-RU" dirty="0" smtClean="0">
                <a:solidFill>
                  <a:schemeClr val="tx1"/>
                </a:solidFill>
              </a:rPr>
              <a:t>Корнева Екатерина</a:t>
            </a:r>
            <a:br>
              <a:rPr lang="ru-RU" dirty="0" smtClean="0">
                <a:solidFill>
                  <a:schemeClr val="tx1"/>
                </a:solidFill>
              </a:rPr>
            </a:br>
            <a:r>
              <a:rPr lang="ru-RU" dirty="0" smtClean="0">
                <a:solidFill>
                  <a:schemeClr val="tx1"/>
                </a:solidFill>
              </a:rPr>
              <a:t>Медведева </a:t>
            </a:r>
            <a:r>
              <a:rPr lang="ru-RU" dirty="0" smtClean="0">
                <a:solidFill>
                  <a:schemeClr val="tx1"/>
                </a:solidFill>
              </a:rPr>
              <a:t>Анастасия</a:t>
            </a:r>
            <a:r>
              <a:rPr lang="ru-RU" smtClean="0">
                <a:solidFill>
                  <a:schemeClr val="tx1"/>
                </a:solidFill>
              </a:rPr>
              <a:t/>
            </a:r>
            <a:br>
              <a:rPr lang="ru-RU" smtClean="0">
                <a:solidFill>
                  <a:schemeClr val="tx1"/>
                </a:solidFill>
              </a:rPr>
            </a:br>
            <a:r>
              <a:rPr lang="ru-RU" smtClean="0">
                <a:solidFill>
                  <a:schemeClr val="tx1"/>
                </a:solidFill>
              </a:rPr>
              <a:t>Иванчикова Анна </a:t>
            </a:r>
            <a:r>
              <a:rPr lang="ru-RU" dirty="0" smtClean="0">
                <a:solidFill>
                  <a:schemeClr val="tx1"/>
                </a:solidFill>
              </a:rPr>
              <a:t/>
            </a:r>
            <a:br>
              <a:rPr lang="ru-RU" dirty="0" smtClean="0">
                <a:solidFill>
                  <a:schemeClr val="tx1"/>
                </a:solidFill>
              </a:rPr>
            </a:br>
            <a:r>
              <a:rPr lang="ru-RU" dirty="0" smtClean="0">
                <a:solidFill>
                  <a:schemeClr val="tx1"/>
                </a:solidFill>
              </a:rPr>
              <a:t>Школа№5</a:t>
            </a:r>
            <a:br>
              <a:rPr lang="ru-RU" dirty="0" smtClean="0">
                <a:solidFill>
                  <a:schemeClr val="tx1"/>
                </a:solidFill>
              </a:rPr>
            </a:br>
            <a:r>
              <a:rPr lang="ru-RU" dirty="0" smtClean="0">
                <a:solidFill>
                  <a:schemeClr val="tx1"/>
                </a:solidFill>
              </a:rPr>
              <a:t>Класс 9</a:t>
            </a:r>
            <a:r>
              <a:rPr lang="en-US" dirty="0" smtClean="0">
                <a:solidFill>
                  <a:schemeClr val="tx1"/>
                </a:solidFill>
              </a:rPr>
              <a:t>”</a:t>
            </a:r>
            <a:r>
              <a:rPr lang="ru-RU" dirty="0" smtClean="0">
                <a:solidFill>
                  <a:schemeClr val="tx1"/>
                </a:solidFill>
              </a:rPr>
              <a:t>в</a:t>
            </a:r>
            <a:r>
              <a:rPr lang="en-US" dirty="0" smtClean="0">
                <a:solidFill>
                  <a:schemeClr val="tx1"/>
                </a:solidFill>
              </a:rPr>
              <a:t>”</a:t>
            </a:r>
            <a:endParaRPr lang="ru-RU" dirty="0">
              <a:solidFill>
                <a:schemeClr val="tx1"/>
              </a:solidFill>
            </a:endParaRPr>
          </a:p>
        </p:txBody>
      </p:sp>
      <p:sp>
        <p:nvSpPr>
          <p:cNvPr id="2" name="Заголовок 1"/>
          <p:cNvSpPr>
            <a:spLocks noGrp="1"/>
          </p:cNvSpPr>
          <p:nvPr>
            <p:ph type="ctrTitle"/>
          </p:nvPr>
        </p:nvSpPr>
        <p:spPr/>
        <p:txBody>
          <a:bodyPr>
            <a:normAutofit/>
          </a:bodyPr>
          <a:lstStyle/>
          <a:p>
            <a:r>
              <a:rPr lang="ru-RU" sz="2800" dirty="0" smtClean="0">
                <a:latin typeface="Times New Roman" pitchFamily="18" charset="0"/>
                <a:cs typeface="Times New Roman" pitchFamily="18" charset="0"/>
              </a:rPr>
              <a:t>Влияние затопления территорий при строительстве </a:t>
            </a:r>
            <a:r>
              <a:rPr lang="ru-RU" sz="2800" dirty="0" err="1" smtClean="0">
                <a:latin typeface="Times New Roman" pitchFamily="18" charset="0"/>
                <a:cs typeface="Times New Roman" pitchFamily="18" charset="0"/>
              </a:rPr>
              <a:t>Угличской</a:t>
            </a:r>
            <a:r>
              <a:rPr lang="ru-RU" sz="2800" dirty="0" smtClean="0">
                <a:latin typeface="Times New Roman" pitchFamily="18" charset="0"/>
                <a:cs typeface="Times New Roman" pitchFamily="18" charset="0"/>
              </a:rPr>
              <a:t> ГЭС на экологическое состояние природы района.</a:t>
            </a:r>
            <a:endParaRPr lang="ru-RU" sz="28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Как мы можем помочь природе? </a:t>
            </a:r>
            <a:endParaRPr lang="ru-RU" dirty="0"/>
          </a:p>
        </p:txBody>
      </p:sp>
      <p:sp>
        <p:nvSpPr>
          <p:cNvPr id="3" name="Содержимое 2"/>
          <p:cNvSpPr>
            <a:spLocks noGrp="1"/>
          </p:cNvSpPr>
          <p:nvPr>
            <p:ph sz="quarter" idx="1"/>
          </p:nvPr>
        </p:nvSpPr>
        <p:spPr/>
        <p:txBody>
          <a:bodyPr>
            <a:normAutofit fontScale="77500" lnSpcReduction="20000"/>
          </a:bodyPr>
          <a:lstStyle/>
          <a:p>
            <a:pPr lvl="0"/>
            <a:r>
              <a:rPr lang="ru-RU" dirty="0" smtClean="0"/>
              <a:t>Прибегнуть к экологическим мерам защиты растений. Они заключаются в использовании насекомых-хищников в качестве борьбы с вредителями. </a:t>
            </a:r>
          </a:p>
          <a:p>
            <a:pPr lvl="0"/>
            <a:r>
              <a:rPr lang="ru-RU" dirty="0" smtClean="0"/>
              <a:t>Необходимо соблюдать правила нахождения в лесу: не разводить костры, не оставлять после себя мусор, не вырубать деревья и не истреблять животных.</a:t>
            </a:r>
          </a:p>
          <a:p>
            <a:r>
              <a:rPr lang="ru-RU" dirty="0" smtClean="0"/>
              <a:t>Стоит отметить, что массово можно провести акцию о защите природы, которая подразумевает внедрение использования очистных фильтров и  сооружений для борьбы с загрязнением, установка на автомобили фильтров для защиты от выхлопных газов, озеленение городов, переход к безотходному производству и к получению экологически безопасных источников энергии (ветряки, например). Чтобы защитить животный мир, необходимо создать больше заповедников, заказников и национальных парков. </a:t>
            </a:r>
          </a:p>
          <a:p>
            <a:r>
              <a:rPr lang="ru-RU" dirty="0" smtClean="0"/>
              <a:t> </a:t>
            </a:r>
          </a:p>
          <a:p>
            <a:endParaRPr lang="ru-RU" dirty="0"/>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lnSpcReduction="10000"/>
          </a:bodyPr>
          <a:lstStyle/>
          <a:p>
            <a:r>
              <a:rPr lang="ru-RU" dirty="0" smtClean="0"/>
              <a:t>Конечно, влияние затопления территорий при строительстве </a:t>
            </a:r>
            <a:r>
              <a:rPr lang="ru-RU" dirty="0" err="1" smtClean="0"/>
              <a:t>Угличской</a:t>
            </a:r>
            <a:r>
              <a:rPr lang="ru-RU" dirty="0" smtClean="0"/>
              <a:t> ГЭС на экологическое состояние ближайших районов огромно. Но от строительства ГЭС можно выделить несколько плюсов. Во-первых, при работе ГЭС не происходит загрязнение атмосферы и вод. Во-вторых, урон от затопленных территорий можно компенсировать культивацией почвы в других районах.  ГЭС на данный момент является одним из самых экологически чистых и, главное, дешевых способов получения энергии из возобновляемых ресурсов, поэтому полностью отказаться от её строительства было нельзя. </a:t>
            </a:r>
          </a:p>
          <a:p>
            <a:endParaRPr lang="ru-RU" dirty="0"/>
          </a:p>
        </p:txBody>
      </p:sp>
      <p:sp>
        <p:nvSpPr>
          <p:cNvPr id="16385" name="Rectangle 1"/>
          <p:cNvSpPr>
            <a:spLocks noGrp="1" noChangeArrowheads="1"/>
          </p:cNvSpPr>
          <p:nvPr>
            <p:ph type="title"/>
          </p:nvPr>
        </p:nvSpPr>
        <p:spPr bwMode="auto">
          <a:xfrm>
            <a:off x="914400" y="274638"/>
            <a:ext cx="1873590" cy="1200232"/>
          </a:xfrm>
          <a:prstGeom prst="rect">
            <a:avLst/>
          </a:prstGeom>
          <a:noFill/>
          <a:ln w="9525">
            <a:noFill/>
            <a:miter lim="800000"/>
            <a:headEnd/>
            <a:tailEnd/>
          </a:ln>
          <a:effectLst/>
        </p:spPr>
        <p:txBody>
          <a:bodyPr vert="horz" wrap="none" lIns="91440" tIns="304704"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bg1">
                    <a:lumMod val="50000"/>
                  </a:schemeClr>
                </a:solidFill>
                <a:effectLst/>
                <a:latin typeface="Times New Roman" pitchFamily="18" charset="0"/>
                <a:ea typeface="Times New Roman" pitchFamily="18" charset="0"/>
                <a:cs typeface="Times New Roman" pitchFamily="18" charset="0"/>
              </a:rPr>
              <a:t>В</a:t>
            </a:r>
            <a:r>
              <a:rPr kumimoji="0" lang="ru-RU" b="1" i="0" u="none" strike="noStrike" cap="none" normalizeH="0" baseline="0" dirty="0" smtClean="0" bmk="">
                <a:ln>
                  <a:noFill/>
                </a:ln>
                <a:solidFill>
                  <a:schemeClr val="bg1">
                    <a:lumMod val="50000"/>
                  </a:schemeClr>
                </a:solidFill>
                <a:effectLst/>
                <a:latin typeface="Times New Roman" pitchFamily="18" charset="0"/>
                <a:ea typeface="Times New Roman" pitchFamily="18" charset="0"/>
                <a:cs typeface="Times New Roman" pitchFamily="18" charset="0"/>
              </a:rPr>
              <a:t>ывод!</a:t>
            </a:r>
            <a:endParaRPr kumimoji="0" lang="ru-RU" b="1" i="0" u="none" strike="noStrike" cap="none" normalizeH="0" baseline="0" dirty="0" smtClean="0">
              <a:ln>
                <a:noFill/>
              </a:ln>
              <a:solidFill>
                <a:schemeClr val="bg1">
                  <a:lumMod val="50000"/>
                </a:schemeClr>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Uglitchskaya-GES.jpg"/>
          <p:cNvPicPr>
            <a:picLocks noGrp="1" noChangeAspect="1"/>
          </p:cNvPicPr>
          <p:nvPr>
            <p:ph sz="quarter" idx="1"/>
          </p:nvPr>
        </p:nvPicPr>
        <p:blipFill>
          <a:blip r:embed="rId2"/>
          <a:stretch>
            <a:fillRect/>
          </a:stretch>
        </p:blipFill>
        <p:spPr>
          <a:xfrm>
            <a:off x="1142976" y="1571612"/>
            <a:ext cx="7361002" cy="4572000"/>
          </a:xfrm>
          <a:prstGeom prst="rect">
            <a:avLst/>
          </a:prstGeom>
          <a:ln>
            <a:noFill/>
          </a:ln>
          <a:effectLst>
            <a:softEdge rad="112500"/>
          </a:effectLst>
        </p:spPr>
      </p:pic>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ru-RU" dirty="0"/>
          </a:p>
        </p:txBody>
      </p:sp>
      <p:sp>
        <p:nvSpPr>
          <p:cNvPr id="3" name="Содержимое 2"/>
          <p:cNvSpPr>
            <a:spLocks noGrp="1"/>
          </p:cNvSpPr>
          <p:nvPr>
            <p:ph sz="quarter" idx="1"/>
          </p:nvPr>
        </p:nvSpPr>
        <p:spPr/>
        <p:txBody>
          <a:bodyPr>
            <a:normAutofit lnSpcReduction="10000"/>
          </a:bodyPr>
          <a:lstStyle/>
          <a:p>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История</a:t>
            </a:r>
          </a:p>
          <a:p>
            <a:r>
              <a:rPr lang="ru-RU" b="1" dirty="0" smtClean="0">
                <a:latin typeface="Times New Roman" pitchFamily="18" charset="0"/>
                <a:cs typeface="Times New Roman" pitchFamily="18" charset="0"/>
              </a:rPr>
              <a:t>Влияние затопления территорий при строительстве </a:t>
            </a:r>
            <a:r>
              <a:rPr lang="ru-RU" b="1" dirty="0" err="1" smtClean="0">
                <a:latin typeface="Times New Roman" pitchFamily="18" charset="0"/>
                <a:cs typeface="Times New Roman" pitchFamily="18" charset="0"/>
              </a:rPr>
              <a:t>Угличской</a:t>
            </a:r>
            <a:r>
              <a:rPr lang="ru-RU" b="1" dirty="0" smtClean="0">
                <a:latin typeface="Times New Roman" pitchFamily="18" charset="0"/>
                <a:cs typeface="Times New Roman" pitchFamily="18" charset="0"/>
              </a:rPr>
              <a:t> ГЭС на экологическое состояние природы района</a:t>
            </a:r>
          </a:p>
          <a:p>
            <a:r>
              <a:rPr lang="ru-RU" b="1" dirty="0" smtClean="0"/>
              <a:t>Загрязнение воды</a:t>
            </a:r>
          </a:p>
          <a:p>
            <a:r>
              <a:rPr lang="ru-RU" b="1" dirty="0" smtClean="0"/>
              <a:t>Загрязнение почвы !</a:t>
            </a:r>
          </a:p>
          <a:p>
            <a:r>
              <a:rPr lang="ru-RU" sz="2400" b="1" dirty="0" smtClean="0">
                <a:latin typeface="Times New Roman" pitchFamily="18" charset="0"/>
                <a:cs typeface="Times New Roman" pitchFamily="18" charset="0"/>
              </a:rPr>
              <a:t>Вырубка лесов и уничтожение животного мира! </a:t>
            </a:r>
          </a:p>
          <a:p>
            <a:r>
              <a:rPr lang="ru-RU" b="1" dirty="0" smtClean="0"/>
              <a:t>Как мы можем помочь природе? </a:t>
            </a:r>
          </a:p>
          <a:p>
            <a:r>
              <a:rPr lang="ru-RU" b="1" dirty="0" smtClean="0">
                <a:latin typeface="Times New Roman" pitchFamily="18" charset="0"/>
                <a:ea typeface="Times New Roman" pitchFamily="18" charset="0"/>
                <a:cs typeface="Times New Roman" pitchFamily="18" charset="0"/>
              </a:rPr>
              <a:t>В</a:t>
            </a:r>
            <a:r>
              <a:rPr lang="ru-RU" b="1" dirty="0" smtClean="0" bmk="">
                <a:latin typeface="Times New Roman" pitchFamily="18" charset="0"/>
                <a:ea typeface="Times New Roman" pitchFamily="18" charset="0"/>
                <a:cs typeface="Times New Roman" pitchFamily="18" charset="0"/>
              </a:rPr>
              <a:t>ывод</a:t>
            </a:r>
            <a:r>
              <a:rPr lang="ru-RU" b="1" dirty="0" smtClean="0"/>
              <a:t/>
            </a:r>
            <a:br>
              <a:rPr lang="ru-RU" b="1" dirty="0" smtClean="0"/>
            </a:br>
            <a:endParaRPr lang="ru-RU"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1">
                    <a:lumMod val="50000"/>
                  </a:schemeClr>
                </a:solidFill>
              </a:rPr>
              <a:t>История</a:t>
            </a:r>
            <a:endParaRPr lang="ru-RU" dirty="0">
              <a:solidFill>
                <a:schemeClr val="bg1">
                  <a:lumMod val="50000"/>
                </a:schemeClr>
              </a:solidFill>
            </a:endParaRPr>
          </a:p>
        </p:txBody>
      </p:sp>
      <p:sp>
        <p:nvSpPr>
          <p:cNvPr id="3" name="Содержимое 2"/>
          <p:cNvSpPr>
            <a:spLocks noGrp="1"/>
          </p:cNvSpPr>
          <p:nvPr>
            <p:ph sz="quarter" idx="1"/>
          </p:nvPr>
        </p:nvSpPr>
        <p:spPr>
          <a:xfrm>
            <a:off x="500034" y="1500174"/>
            <a:ext cx="8201028" cy="4786314"/>
          </a:xfrm>
        </p:spPr>
        <p:txBody>
          <a:bodyPr>
            <a:normAutofit fontScale="70000" lnSpcReduction="20000"/>
          </a:bodyPr>
          <a:lstStyle/>
          <a:p>
            <a:r>
              <a:rPr lang="ru-RU" dirty="0" smtClean="0"/>
              <a:t>Считалось, что наиболее экологически чистыми предприятиями для получения энергии являются гидроэлектростанции, которые, кажется, не наносят вреда природе. Но, как выяснилось совсем недавно, со строительством ГЭС наносится огромный ущерб не только природе, но и человеку. Это связано с тем, что при строительстве огромные территории могут оказаться затоплены. Это повлечёт за собой массовые переселения людей, затопление пахотных земель, пастбищ, лугов. Рассмотрим данное явление на примере строительства одной из самых старейших ГЭС России – </a:t>
            </a:r>
            <a:r>
              <a:rPr lang="ru-RU" dirty="0" err="1" smtClean="0"/>
              <a:t>Угличской</a:t>
            </a:r>
            <a:r>
              <a:rPr lang="ru-RU" dirty="0" smtClean="0"/>
              <a:t> ГЭС.</a:t>
            </a:r>
          </a:p>
          <a:p>
            <a:r>
              <a:rPr lang="ru-RU" dirty="0" err="1" smtClean="0"/>
              <a:t>Угличская</a:t>
            </a:r>
            <a:r>
              <a:rPr lang="ru-RU" dirty="0" smtClean="0"/>
              <a:t> ГЭС – одна из старейших гидроэлектростанций России. Её строительство велось преимущественно в 1935-1955 годах, она была запущена в 1940 году. Именно эта ГЭС полностью обеспечивала Москву электроэнергией во время Великой Отечественной войны. Она находится на реке Волга в городе Угличе Ярославской области. При создании </a:t>
            </a:r>
            <a:r>
              <a:rPr lang="ru-RU" dirty="0" err="1" smtClean="0"/>
              <a:t>Угличской</a:t>
            </a:r>
            <a:r>
              <a:rPr lang="ru-RU" dirty="0" smtClean="0"/>
              <a:t> ГЭС было затронуто примерно 200 населённых пунктов, в основном – сельских. При её создании было утрачен ряд памятников культуры (Троицкий Макарьев монастырь), а также нанесён ущерб экологическому состоянию района. Именно этот ущерб следует рассмотреть в данной работе.</a:t>
            </a:r>
          </a:p>
          <a:p>
            <a:endParaRPr lang="ru-RU"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357166"/>
            <a:ext cx="7772400" cy="1214446"/>
          </a:xfrm>
        </p:spPr>
        <p:txBody>
          <a:bodyPr>
            <a:normAutofit fontScale="90000"/>
          </a:bodyPr>
          <a:lstStyle/>
          <a:p>
            <a:r>
              <a:rPr lang="ru-RU" sz="2400" b="1" dirty="0" smtClean="0">
                <a:solidFill>
                  <a:schemeClr val="bg1">
                    <a:lumMod val="50000"/>
                  </a:schemeClr>
                </a:solidFill>
                <a:latin typeface="Times New Roman" pitchFamily="18" charset="0"/>
                <a:cs typeface="Times New Roman" pitchFamily="18" charset="0"/>
              </a:rPr>
              <a:t>Влияние затопления территорий при строительстве </a:t>
            </a:r>
            <a:r>
              <a:rPr lang="ru-RU" sz="2400" b="1" dirty="0" err="1" smtClean="0">
                <a:solidFill>
                  <a:schemeClr val="bg1">
                    <a:lumMod val="50000"/>
                  </a:schemeClr>
                </a:solidFill>
                <a:latin typeface="Times New Roman" pitchFamily="18" charset="0"/>
                <a:cs typeface="Times New Roman" pitchFamily="18" charset="0"/>
              </a:rPr>
              <a:t>Угличской</a:t>
            </a:r>
            <a:r>
              <a:rPr lang="ru-RU" sz="2400" b="1" dirty="0" smtClean="0">
                <a:solidFill>
                  <a:schemeClr val="bg1">
                    <a:lumMod val="50000"/>
                  </a:schemeClr>
                </a:solidFill>
                <a:latin typeface="Times New Roman" pitchFamily="18" charset="0"/>
                <a:cs typeface="Times New Roman" pitchFamily="18" charset="0"/>
              </a:rPr>
              <a:t> ГЭС на экологическое состояние природы района</a:t>
            </a:r>
            <a:r>
              <a:rPr lang="ru-RU" sz="2000" b="1" dirty="0" smtClean="0"/>
              <a:t/>
            </a:r>
            <a:br>
              <a:rPr lang="ru-RU" sz="2000" b="1" dirty="0" smtClean="0"/>
            </a:br>
            <a:endParaRPr lang="ru-RU" sz="2000" dirty="0"/>
          </a:p>
        </p:txBody>
      </p:sp>
      <p:sp>
        <p:nvSpPr>
          <p:cNvPr id="3" name="Содержимое 2"/>
          <p:cNvSpPr>
            <a:spLocks noGrp="1"/>
          </p:cNvSpPr>
          <p:nvPr>
            <p:ph sz="quarter" idx="1"/>
          </p:nvPr>
        </p:nvSpPr>
        <p:spPr/>
        <p:txBody>
          <a:bodyPr>
            <a:normAutofit fontScale="92500" lnSpcReduction="10000"/>
          </a:bodyPr>
          <a:lstStyle/>
          <a:p>
            <a:pPr lvl="0"/>
            <a:r>
              <a:rPr lang="ru-RU" dirty="0" smtClean="0">
                <a:latin typeface="Times New Roman" pitchFamily="18" charset="0"/>
                <a:cs typeface="Times New Roman" pitchFamily="18" charset="0"/>
              </a:rPr>
              <a:t>Как было сказано выше, при строительстве </a:t>
            </a:r>
            <a:r>
              <a:rPr lang="ru-RU" dirty="0" err="1" smtClean="0">
                <a:latin typeface="Times New Roman" pitchFamily="18" charset="0"/>
                <a:cs typeface="Times New Roman" pitchFamily="18" charset="0"/>
              </a:rPr>
              <a:t>Угличской</a:t>
            </a:r>
            <a:r>
              <a:rPr lang="ru-RU" dirty="0" smtClean="0">
                <a:latin typeface="Times New Roman" pitchFamily="18" charset="0"/>
                <a:cs typeface="Times New Roman" pitchFamily="18" charset="0"/>
              </a:rPr>
              <a:t> ГЭС огромные территории оказались попросту затоплены (примерно 200 населенных пунктов, в том числе часть Кимр, Углича и Калязина). Под воду ушли многие луга, пастбища, пахотные земли. Несомненно, это огромный урон в первую очередь по сельскому хозяйству. Происходит подтопление ближайших земель (так как уровень грунтовых вод повышается, соответственно), которое приводит за собой переувлажнение корней растений и их отмирание. Может произойти заболачивание и </a:t>
            </a:r>
            <a:r>
              <a:rPr lang="ru-RU" dirty="0" err="1" smtClean="0">
                <a:latin typeface="Times New Roman" pitchFamily="18" charset="0"/>
                <a:cs typeface="Times New Roman" pitchFamily="18" charset="0"/>
              </a:rPr>
              <a:t>оглиение</a:t>
            </a:r>
            <a:r>
              <a:rPr lang="ru-RU" dirty="0" smtClean="0">
                <a:latin typeface="Times New Roman" pitchFamily="18" charset="0"/>
                <a:cs typeface="Times New Roman" pitchFamily="18" charset="0"/>
              </a:rPr>
              <a:t> почв, и, как следствие, ухудшение её качества; эрозия берегов и оползни.</a:t>
            </a:r>
          </a:p>
          <a:p>
            <a:endParaRPr lang="ru-RU"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1571612"/>
            <a:ext cx="8329642" cy="5286388"/>
          </a:xfrm>
        </p:spPr>
        <p:txBody>
          <a:bodyPr>
            <a:normAutofit/>
          </a:bodyPr>
          <a:lstStyle/>
          <a:p>
            <a:pPr lvl="0"/>
            <a:r>
              <a:rPr lang="ru-RU" dirty="0" smtClean="0">
                <a:latin typeface="Times New Roman" pitchFamily="18" charset="0"/>
                <a:cs typeface="Times New Roman" pitchFamily="18" charset="0"/>
              </a:rPr>
              <a:t>Из-за затопления прилежащих территорий многие животные вынуждены мигрировать. Вероятна опасность снижения их численности.</a:t>
            </a:r>
          </a:p>
          <a:p>
            <a:pPr lvl="0">
              <a:buNone/>
            </a:pPr>
            <a:r>
              <a:rPr lang="ru-RU" dirty="0" smtClean="0">
                <a:latin typeface="Times New Roman" pitchFamily="18" charset="0"/>
                <a:cs typeface="Times New Roman" pitchFamily="18" charset="0"/>
              </a:rPr>
              <a:t>     При преграждении реки создается своеобразное препятствие, которое может помешать миграциям рыбы (в том числе и для нереста) </a:t>
            </a:r>
          </a:p>
          <a:p>
            <a:pPr>
              <a:buNone/>
            </a:pPr>
            <a:r>
              <a:rPr lang="ru-RU" dirty="0" smtClean="0">
                <a:latin typeface="Times New Roman" pitchFamily="18" charset="0"/>
                <a:cs typeface="Times New Roman" pitchFamily="18" charset="0"/>
              </a:rPr>
              <a:t>     Из-за заметного снижения скорости течения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реки, повышается вероятность её полного загрязнения, её проточность снижается. Стоит принять это во внимание, поскольку сточные воды, выбросы с местных предприятий наносят серьёзный урон экологическому </a:t>
            </a:r>
            <a:endParaRPr lang="ru-RU" dirty="0">
              <a:latin typeface="Times New Roman" pitchFamily="18" charset="0"/>
              <a:cs typeface="Times New Roman" pitchFamily="18" charset="0"/>
            </a:endParaRPr>
          </a:p>
        </p:txBody>
      </p:sp>
      <p:sp>
        <p:nvSpPr>
          <p:cNvPr id="5" name="Прямоугольник 4"/>
          <p:cNvSpPr/>
          <p:nvPr/>
        </p:nvSpPr>
        <p:spPr>
          <a:xfrm>
            <a:off x="428596" y="428604"/>
            <a:ext cx="8072494" cy="1200329"/>
          </a:xfrm>
          <a:prstGeom prst="rect">
            <a:avLst/>
          </a:prstGeom>
        </p:spPr>
        <p:txBody>
          <a:bodyPr wrap="square">
            <a:spAutoFit/>
          </a:bodyPr>
          <a:lstStyle/>
          <a:p>
            <a:r>
              <a:rPr lang="ru-RU" sz="2400" b="1" dirty="0" smtClean="0">
                <a:solidFill>
                  <a:schemeClr val="bg1">
                    <a:lumMod val="50000"/>
                  </a:schemeClr>
                </a:solidFill>
                <a:latin typeface="Times New Roman" pitchFamily="18" charset="0"/>
                <a:cs typeface="Times New Roman" pitchFamily="18" charset="0"/>
              </a:rPr>
              <a:t>Влияние затопления территорий при строительстве </a:t>
            </a:r>
            <a:r>
              <a:rPr lang="ru-RU" sz="2400" b="1" dirty="0" err="1" smtClean="0">
                <a:solidFill>
                  <a:schemeClr val="bg1">
                    <a:lumMod val="50000"/>
                  </a:schemeClr>
                </a:solidFill>
                <a:latin typeface="Times New Roman" pitchFamily="18" charset="0"/>
                <a:cs typeface="Times New Roman" pitchFamily="18" charset="0"/>
              </a:rPr>
              <a:t>Угличской</a:t>
            </a:r>
            <a:r>
              <a:rPr lang="ru-RU" sz="2400" b="1" dirty="0" smtClean="0">
                <a:solidFill>
                  <a:schemeClr val="bg1">
                    <a:lumMod val="50000"/>
                  </a:schemeClr>
                </a:solidFill>
                <a:latin typeface="Times New Roman" pitchFamily="18" charset="0"/>
                <a:cs typeface="Times New Roman" pitchFamily="18" charset="0"/>
              </a:rPr>
              <a:t> ГЭС на экологическое состояние природы района.</a:t>
            </a:r>
            <a:endParaRPr lang="ru-RU" sz="2400" dirty="0">
              <a:solidFill>
                <a:schemeClr val="bg1">
                  <a:lumMod val="50000"/>
                </a:schemeClr>
              </a:solidFill>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Загрязнение воды</a:t>
            </a:r>
            <a:br>
              <a:rPr lang="ru-RU" b="1" dirty="0" smtClean="0"/>
            </a:br>
            <a:endParaRPr lang="ru-RU" dirty="0"/>
          </a:p>
        </p:txBody>
      </p:sp>
      <p:sp>
        <p:nvSpPr>
          <p:cNvPr id="3" name="Содержимое 2"/>
          <p:cNvSpPr>
            <a:spLocks noGrp="1"/>
          </p:cNvSpPr>
          <p:nvPr>
            <p:ph sz="quarter" idx="1"/>
          </p:nvPr>
        </p:nvSpPr>
        <p:spPr/>
        <p:txBody>
          <a:bodyPr>
            <a:normAutofit/>
          </a:bodyPr>
          <a:lstStyle/>
          <a:p>
            <a:r>
              <a:rPr lang="ru-RU" sz="2000" dirty="0" smtClean="0"/>
              <a:t> Волга – река, на которой стоит город Углич, поэтому мы  не могли обойти стороной проблему её загрязнения.  Масштабы потребления водных ресурсов с каждым годом увеличиваются, чего нельзя сказать о качестве той воды, которую мы употребляем в хозяйственных и бытовых нуждах.  В Волгу нередко попадают отходы промышленности и коммуникационных сточных вод, различные токсичные вещества. Свою лепту в процесс загрязнения вносят и ливневые стоки, за счёт которых масла и другие нефтепродукты попадают прямо в реку.  Стоит сказать о том, что в реке часто оказываются и горы мусора, выброшенные человеком.  Загрязненность волжской воды сказывается не только на речных обитателях , но и на жителях ближайших районов.</a:t>
            </a:r>
            <a:endParaRPr lang="ru-RU" sz="2000"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Загрязнение почвы</a:t>
            </a:r>
            <a:br>
              <a:rPr lang="ru-RU" b="1" dirty="0" smtClean="0"/>
            </a:br>
            <a:endParaRPr lang="ru-RU" dirty="0"/>
          </a:p>
        </p:txBody>
      </p:sp>
      <p:sp>
        <p:nvSpPr>
          <p:cNvPr id="3" name="Содержимое 2"/>
          <p:cNvSpPr>
            <a:spLocks noGrp="1"/>
          </p:cNvSpPr>
          <p:nvPr>
            <p:ph sz="quarter" idx="1"/>
          </p:nvPr>
        </p:nvSpPr>
        <p:spPr/>
        <p:txBody>
          <a:bodyPr>
            <a:normAutofit fontScale="92500" lnSpcReduction="20000"/>
          </a:bodyPr>
          <a:lstStyle/>
          <a:p>
            <a:r>
              <a:rPr lang="ru-RU" dirty="0" smtClean="0"/>
              <a:t> В нормальных условиях окружающей среды все процессы, которые протекают в почве, находятся в равновесии, но  человек часто нарушает его. Массовое уничтожение лесов и травянистого покрова, многократная распашка земли без соблюдения соответствующих агрономических правил приводит к страшному явлению – возникновению эрозии почвы, при которой происходит разрушение и смыв  плодородного слоя водой.  Также значительное влияние на химический состав почвы оказывает использование химических веществ для борьбы с вредителями, сорняками и болезнями растений, поскольку неумелое их использование приводит к нарушению круговорота веществ в природе.</a:t>
            </a:r>
          </a:p>
          <a:p>
            <a:endParaRPr lang="ru-RU"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28604"/>
            <a:ext cx="7772400" cy="1428760"/>
          </a:xfrm>
        </p:spPr>
        <p:txBody>
          <a:bodyPr>
            <a:normAutofit fontScale="90000"/>
          </a:bodyPr>
          <a:lstStyle/>
          <a:p>
            <a:r>
              <a:rPr lang="ru-RU" sz="2700" b="1" dirty="0" smtClean="0">
                <a:latin typeface="Times New Roman" pitchFamily="18" charset="0"/>
                <a:cs typeface="Times New Roman" pitchFamily="18" charset="0"/>
              </a:rPr>
              <a:t>Вырубка лесов и уничтожение животного мира!</a:t>
            </a:r>
            <a:r>
              <a:rPr lang="ru-RU" b="1" dirty="0" smtClean="0"/>
              <a:t/>
            </a:r>
            <a:br>
              <a:rPr lang="ru-RU" b="1" dirty="0" smtClean="0"/>
            </a:br>
            <a:r>
              <a:rPr lang="ru-RU" b="1" dirty="0" smtClean="0"/>
              <a:t/>
            </a:r>
            <a:br>
              <a:rPr lang="ru-RU" b="1" dirty="0" smtClean="0"/>
            </a:b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latin typeface="Times New Roman" pitchFamily="18" charset="0"/>
                <a:cs typeface="Times New Roman" pitchFamily="18" charset="0"/>
              </a:rPr>
              <a:t> Вырубка лесов – прямое негативное воздействие человека на природу.  Ярославская область богата лесными массивами, поэтому мы не могли не затронуть эту тему.  Огромное количество гектаров леса вырубается ежегодно. После уничтожения высоких деревьев,  растения нижних ярусов испытывают неблагоприятное влияние солнечного излучения. У многих растений разрушается хлорофилл, угнетается рост, а некоторые виды вообще могут исчезнуть. Это приводит к изменению животного мира:  многие виды мигрируют. </a:t>
            </a:r>
          </a:p>
          <a:p>
            <a:r>
              <a:rPr lang="ru-RU" dirty="0" smtClean="0">
                <a:latin typeface="Times New Roman" pitchFamily="18" charset="0"/>
                <a:cs typeface="Times New Roman" pitchFamily="18" charset="0"/>
              </a:rPr>
              <a:t>Истребление животного мира – еще одно прямое негативное влияние человека на природу. Массовое уничтожение многих видов животных приводит к их вымиранию; многие виды мы можем встретить лишь в заповедниках(Пример: Национальный парк "</a:t>
            </a:r>
            <a:r>
              <a:rPr lang="ru-RU" dirty="0" err="1" smtClean="0">
                <a:latin typeface="Times New Roman" pitchFamily="18" charset="0"/>
                <a:cs typeface="Times New Roman" pitchFamily="18" charset="0"/>
              </a:rPr>
              <a:t>Плещеево</a:t>
            </a:r>
            <a:r>
              <a:rPr lang="ru-RU" dirty="0" smtClean="0">
                <a:latin typeface="Times New Roman" pitchFamily="18" charset="0"/>
                <a:cs typeface="Times New Roman" pitchFamily="18" charset="0"/>
              </a:rPr>
              <a:t> озеро" в Ярославской области). Огромное количество животных (Северная европейская норка, рысь, русская выхухоль) и растений (Хвощ </a:t>
            </a:r>
            <a:r>
              <a:rPr lang="ru-RU" dirty="0" err="1" smtClean="0">
                <a:latin typeface="Times New Roman" pitchFamily="18" charset="0"/>
                <a:cs typeface="Times New Roman" pitchFamily="18" charset="0"/>
              </a:rPr>
              <a:t>камышевидный</a:t>
            </a:r>
            <a:r>
              <a:rPr lang="ru-RU" dirty="0" smtClean="0">
                <a:latin typeface="Times New Roman" pitchFamily="18" charset="0"/>
                <a:cs typeface="Times New Roman" pitchFamily="18" charset="0"/>
              </a:rPr>
              <a:t>, Фиалка </a:t>
            </a:r>
            <a:r>
              <a:rPr lang="ru-RU" dirty="0" err="1" smtClean="0">
                <a:latin typeface="Times New Roman" pitchFamily="18" charset="0"/>
                <a:cs typeface="Times New Roman" pitchFamily="18" charset="0"/>
              </a:rPr>
              <a:t>персиколистная</a:t>
            </a:r>
            <a:r>
              <a:rPr lang="ru-RU" dirty="0" smtClean="0">
                <a:latin typeface="Times New Roman" pitchFamily="18" charset="0"/>
                <a:cs typeface="Times New Roman" pitchFamily="18" charset="0"/>
              </a:rPr>
              <a:t>) занесены в Красную Книгу Ярославской области. </a:t>
            </a:r>
          </a:p>
          <a:p>
            <a:endParaRPr lang="ru-RU"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Как мы можем помочь природе? </a:t>
            </a:r>
            <a:endParaRPr lang="ru-RU" b="1" dirty="0"/>
          </a:p>
        </p:txBody>
      </p:sp>
      <p:sp>
        <p:nvSpPr>
          <p:cNvPr id="3" name="Содержимое 2"/>
          <p:cNvSpPr>
            <a:spLocks noGrp="1"/>
          </p:cNvSpPr>
          <p:nvPr>
            <p:ph sz="quarter" idx="1"/>
          </p:nvPr>
        </p:nvSpPr>
        <p:spPr/>
        <p:txBody>
          <a:bodyPr/>
          <a:lstStyle/>
          <a:p>
            <a:endParaRPr lang="ru-RU" dirty="0" smtClean="0"/>
          </a:p>
          <a:p>
            <a:endParaRPr lang="ru-RU" dirty="0"/>
          </a:p>
        </p:txBody>
      </p:sp>
      <p:sp>
        <p:nvSpPr>
          <p:cNvPr id="4" name="Прямоугольник 3"/>
          <p:cNvSpPr/>
          <p:nvPr/>
        </p:nvSpPr>
        <p:spPr>
          <a:xfrm>
            <a:off x="0" y="1714488"/>
            <a:ext cx="8715404" cy="3477875"/>
          </a:xfrm>
          <a:prstGeom prst="rect">
            <a:avLst/>
          </a:prstGeom>
        </p:spPr>
        <p:txBody>
          <a:bodyPr wrap="square">
            <a:spAutoFit/>
          </a:bodyPr>
          <a:lstStyle/>
          <a:p>
            <a:pPr lvl="0"/>
            <a:r>
              <a:rPr lang="ru-RU" sz="2000" dirty="0">
                <a:latin typeface="Times New Roman" pitchFamily="18" charset="0"/>
                <a:cs typeface="Times New Roman" pitchFamily="18" charset="0"/>
              </a:rPr>
              <a:t>Начать стоит с самого себя: необходимо перестать мусорить на улице. Выбрасывать мусор необходимо в специально отведенных для этого местах (мусорных контейнерах)</a:t>
            </a:r>
          </a:p>
          <a:p>
            <a:r>
              <a:rPr lang="ru-RU" sz="2000" dirty="0" smtClean="0">
                <a:latin typeface="Times New Roman" pitchFamily="18" charset="0"/>
                <a:cs typeface="Times New Roman" pitchFamily="18" charset="0"/>
              </a:rPr>
              <a:t>Наводя </a:t>
            </a:r>
            <a:r>
              <a:rPr lang="ru-RU" sz="2000" dirty="0">
                <a:latin typeface="Times New Roman" pitchFamily="18" charset="0"/>
                <a:cs typeface="Times New Roman" pitchFamily="18" charset="0"/>
              </a:rPr>
              <a:t>порядок на своем участке, собирайте мусор, сухую траву и опавшие листья в предназначенные для этого мешки, которые потом выбрасывайте в контейнеры. Ни в коем случае не жгите его. За лето все растения собирают в себя много ядов и соединений тяжелых металлов, которые с дымом поднимаются в воздух, оседают на земле и в легких человека. Особенно опасно жечь полимерные материалы (резина, краски, полиэтиленовые пакеты, одноразовая посуда), ведь при горении они образуют опасные токсичные вещества, способствующие развитию многих серьезных заболеваний</a:t>
            </a: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TotalTime>
  <Words>1089</Words>
  <Application>Microsoft Office PowerPoint</Application>
  <PresentationFormat>Экран (4:3)</PresentationFormat>
  <Paragraphs>37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Справедливость</vt:lpstr>
      <vt:lpstr>Влияние затопления территорий при строительстве Угличской ГЭС на экологическое состояние природы района.</vt:lpstr>
      <vt:lpstr>План</vt:lpstr>
      <vt:lpstr>История</vt:lpstr>
      <vt:lpstr>Влияние затопления территорий при строительстве Угличской ГЭС на экологическое состояние природы района </vt:lpstr>
      <vt:lpstr>Слайд 5</vt:lpstr>
      <vt:lpstr>Загрязнение воды </vt:lpstr>
      <vt:lpstr>Загрязнение почвы </vt:lpstr>
      <vt:lpstr>Вырубка лесов и уничтожение животного мира!  </vt:lpstr>
      <vt:lpstr>Как мы можем помочь природе? </vt:lpstr>
      <vt:lpstr>Как мы можем помочь природе? </vt:lpstr>
      <vt:lpstr>Вывод! </vt:lpstr>
      <vt:lpstr>Слайд 12</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Влияние затопления территорий при строительстве Угличской ГЭС на экологическое состояние природы района.</dc:title>
  <dc:creator>Home</dc:creator>
  <cp:lastModifiedBy>Владелец</cp:lastModifiedBy>
  <cp:revision>8</cp:revision>
  <dcterms:created xsi:type="dcterms:W3CDTF">2016-09-07T15:35:25Z</dcterms:created>
  <dcterms:modified xsi:type="dcterms:W3CDTF">2016-09-08T08:06:51Z</dcterms:modified>
</cp:coreProperties>
</file>